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49"/>
  </p:notesMasterIdLst>
  <p:handoutMasterIdLst>
    <p:handoutMasterId r:id="rId50"/>
  </p:handoutMasterIdLst>
  <p:sldIdLst>
    <p:sldId id="256" r:id="rId5"/>
    <p:sldId id="265" r:id="rId6"/>
    <p:sldId id="313" r:id="rId7"/>
    <p:sldId id="290" r:id="rId8"/>
    <p:sldId id="310" r:id="rId9"/>
    <p:sldId id="263" r:id="rId10"/>
    <p:sldId id="262" r:id="rId11"/>
    <p:sldId id="282" r:id="rId12"/>
    <p:sldId id="287" r:id="rId13"/>
    <p:sldId id="294" r:id="rId14"/>
    <p:sldId id="288" r:id="rId15"/>
    <p:sldId id="289" r:id="rId16"/>
    <p:sldId id="285" r:id="rId17"/>
    <p:sldId id="308" r:id="rId18"/>
    <p:sldId id="269" r:id="rId19"/>
    <p:sldId id="296" r:id="rId20"/>
    <p:sldId id="279" r:id="rId21"/>
    <p:sldId id="297" r:id="rId22"/>
    <p:sldId id="280" r:id="rId23"/>
    <p:sldId id="299" r:id="rId24"/>
    <p:sldId id="298" r:id="rId25"/>
    <p:sldId id="266" r:id="rId26"/>
    <p:sldId id="304" r:id="rId27"/>
    <p:sldId id="272" r:id="rId28"/>
    <p:sldId id="300" r:id="rId29"/>
    <p:sldId id="283" r:id="rId30"/>
    <p:sldId id="301" r:id="rId31"/>
    <p:sldId id="302" r:id="rId32"/>
    <p:sldId id="305" r:id="rId33"/>
    <p:sldId id="267" r:id="rId34"/>
    <p:sldId id="268" r:id="rId35"/>
    <p:sldId id="274" r:id="rId36"/>
    <p:sldId id="275" r:id="rId37"/>
    <p:sldId id="278" r:id="rId38"/>
    <p:sldId id="276" r:id="rId39"/>
    <p:sldId id="307" r:id="rId40"/>
    <p:sldId id="306" r:id="rId41"/>
    <p:sldId id="317" r:id="rId42"/>
    <p:sldId id="318" r:id="rId43"/>
    <p:sldId id="281" r:id="rId44"/>
    <p:sldId id="293" r:id="rId45"/>
    <p:sldId id="292" r:id="rId46"/>
    <p:sldId id="316" r:id="rId47"/>
    <p:sldId id="26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270DB-9468-402D-9C7B-B5F940FB80F5}" v="20" dt="2021-01-18T14:10:14.212"/>
    <p1510:client id="{BBB3E96D-5D17-4C54-826A-890105A44DCA}" v="9" dt="2021-01-17T21:03:07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7449" autoAdjust="0"/>
  </p:normalViewPr>
  <p:slideViewPr>
    <p:cSldViewPr snapToGrid="0">
      <p:cViewPr varScale="1">
        <p:scale>
          <a:sx n="79" d="100"/>
          <a:sy n="79" d="100"/>
        </p:scale>
        <p:origin x="108" y="18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Jacquemin" userId="b10edfcf5bc4bcc1" providerId="Windows Live" clId="Web-{BBB3E96D-5D17-4C54-826A-890105A44DCA}"/>
    <pc:docChg chg="modSld">
      <pc:chgData name="Anthony Jacquemin" userId="b10edfcf5bc4bcc1" providerId="Windows Live" clId="Web-{BBB3E96D-5D17-4C54-826A-890105A44DCA}" dt="2021-01-17T21:03:05.432" v="2" actId="20577"/>
      <pc:docMkLst>
        <pc:docMk/>
      </pc:docMkLst>
      <pc:sldChg chg="modSp">
        <pc:chgData name="Anthony Jacquemin" userId="b10edfcf5bc4bcc1" providerId="Windows Live" clId="Web-{BBB3E96D-5D17-4C54-826A-890105A44DCA}" dt="2021-01-17T21:03:05.432" v="2" actId="20577"/>
        <pc:sldMkLst>
          <pc:docMk/>
          <pc:sldMk cId="813510506" sldId="316"/>
        </pc:sldMkLst>
        <pc:spChg chg="mod">
          <ac:chgData name="Anthony Jacquemin" userId="b10edfcf5bc4bcc1" providerId="Windows Live" clId="Web-{BBB3E96D-5D17-4C54-826A-890105A44DCA}" dt="2021-01-17T21:03:05.432" v="2" actId="20577"/>
          <ac:spMkLst>
            <pc:docMk/>
            <pc:sldMk cId="813510506" sldId="316"/>
            <ac:spMk id="3" creationId="{D82853B3-C7B5-4300-821A-AFCC1E2D47C5}"/>
          </ac:spMkLst>
        </pc:spChg>
      </pc:sldChg>
    </pc:docChg>
  </pc:docChgLst>
  <pc:docChgLst>
    <pc:chgData name="Anthony Jacquemin" userId="b10edfcf5bc4bcc1" providerId="Windows Live" clId="Web-{858270DB-9468-402D-9C7B-B5F940FB80F5}"/>
    <pc:docChg chg="addSld delSld modSld">
      <pc:chgData name="Anthony Jacquemin" userId="b10edfcf5bc4bcc1" providerId="Windows Live" clId="Web-{858270DB-9468-402D-9C7B-B5F940FB80F5}" dt="2021-01-18T14:10:14.212" v="14" actId="20577"/>
      <pc:docMkLst>
        <pc:docMk/>
      </pc:docMkLst>
      <pc:sldChg chg="modSp">
        <pc:chgData name="Anthony Jacquemin" userId="b10edfcf5bc4bcc1" providerId="Windows Live" clId="Web-{858270DB-9468-402D-9C7B-B5F940FB80F5}" dt="2021-01-18T10:36:40.654" v="4" actId="20577"/>
        <pc:sldMkLst>
          <pc:docMk/>
          <pc:sldMk cId="535554419" sldId="265"/>
        </pc:sldMkLst>
        <pc:spChg chg="mod">
          <ac:chgData name="Anthony Jacquemin" userId="b10edfcf5bc4bcc1" providerId="Windows Live" clId="Web-{858270DB-9468-402D-9C7B-B5F940FB80F5}" dt="2021-01-18T10:36:40.654" v="4" actId="20577"/>
          <ac:spMkLst>
            <pc:docMk/>
            <pc:sldMk cId="535554419" sldId="265"/>
            <ac:spMk id="3" creationId="{0BD0FC02-CDE7-4100-A0CA-ACECB950C92C}"/>
          </ac:spMkLst>
        </pc:spChg>
      </pc:sldChg>
      <pc:sldChg chg="del">
        <pc:chgData name="Anthony Jacquemin" userId="b10edfcf5bc4bcc1" providerId="Windows Live" clId="Web-{858270DB-9468-402D-9C7B-B5F940FB80F5}" dt="2021-01-18T13:22:01.500" v="7"/>
        <pc:sldMkLst>
          <pc:docMk/>
          <pc:sldMk cId="1930075580" sldId="286"/>
        </pc:sldMkLst>
      </pc:sldChg>
      <pc:sldChg chg="del">
        <pc:chgData name="Anthony Jacquemin" userId="b10edfcf5bc4bcc1" providerId="Windows Live" clId="Web-{858270DB-9468-402D-9C7B-B5F940FB80F5}" dt="2021-01-18T10:36:45.998" v="5"/>
        <pc:sldMkLst>
          <pc:docMk/>
          <pc:sldMk cId="2832780237" sldId="295"/>
        </pc:sldMkLst>
      </pc:sldChg>
      <pc:sldChg chg="del">
        <pc:chgData name="Anthony Jacquemin" userId="b10edfcf5bc4bcc1" providerId="Windows Live" clId="Web-{858270DB-9468-402D-9C7B-B5F940FB80F5}" dt="2021-01-18T13:22:09.656" v="9"/>
        <pc:sldMkLst>
          <pc:docMk/>
          <pc:sldMk cId="2452792008" sldId="309"/>
        </pc:sldMkLst>
      </pc:sldChg>
      <pc:sldChg chg="del">
        <pc:chgData name="Anthony Jacquemin" userId="b10edfcf5bc4bcc1" providerId="Windows Live" clId="Web-{858270DB-9468-402D-9C7B-B5F940FB80F5}" dt="2021-01-18T13:22:03.031" v="8"/>
        <pc:sldMkLst>
          <pc:docMk/>
          <pc:sldMk cId="3687899128" sldId="312"/>
        </pc:sldMkLst>
      </pc:sldChg>
      <pc:sldChg chg="modSp del">
        <pc:chgData name="Anthony Jacquemin" userId="b10edfcf5bc4bcc1" providerId="Windows Live" clId="Web-{858270DB-9468-402D-9C7B-B5F940FB80F5}" dt="2021-01-18T10:36:47.123" v="6"/>
        <pc:sldMkLst>
          <pc:docMk/>
          <pc:sldMk cId="49294383" sldId="314"/>
        </pc:sldMkLst>
        <pc:spChg chg="mod">
          <ac:chgData name="Anthony Jacquemin" userId="b10edfcf5bc4bcc1" providerId="Windows Live" clId="Web-{858270DB-9468-402D-9C7B-B5F940FB80F5}" dt="2021-01-18T09:04:19.166" v="2" actId="20577"/>
          <ac:spMkLst>
            <pc:docMk/>
            <pc:sldMk cId="49294383" sldId="314"/>
            <ac:spMk id="3" creationId="{D692D379-B2D7-476B-9B59-076A5CE1BC98}"/>
          </ac:spMkLst>
        </pc:spChg>
      </pc:sldChg>
      <pc:sldChg chg="modSp">
        <pc:chgData name="Anthony Jacquemin" userId="b10edfcf5bc4bcc1" providerId="Windows Live" clId="Web-{858270DB-9468-402D-9C7B-B5F940FB80F5}" dt="2021-01-18T14:10:14.212" v="14" actId="20577"/>
        <pc:sldMkLst>
          <pc:docMk/>
          <pc:sldMk cId="813510506" sldId="316"/>
        </pc:sldMkLst>
        <pc:spChg chg="mod">
          <ac:chgData name="Anthony Jacquemin" userId="b10edfcf5bc4bcc1" providerId="Windows Live" clId="Web-{858270DB-9468-402D-9C7B-B5F940FB80F5}" dt="2021-01-18T14:10:14.212" v="14" actId="20577"/>
          <ac:spMkLst>
            <pc:docMk/>
            <pc:sldMk cId="813510506" sldId="316"/>
            <ac:spMk id="3" creationId="{D82853B3-C7B5-4300-821A-AFCC1E2D47C5}"/>
          </ac:spMkLst>
        </pc:spChg>
      </pc:sldChg>
      <pc:sldChg chg="add del replId">
        <pc:chgData name="Anthony Jacquemin" userId="b10edfcf5bc4bcc1" providerId="Windows Live" clId="Web-{858270DB-9468-402D-9C7B-B5F940FB80F5}" dt="2021-01-18T14:08:02.663" v="11"/>
        <pc:sldMkLst>
          <pc:docMk/>
          <pc:sldMk cId="1805889053" sldId="3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4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5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0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076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1/19/2021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88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CannesPaysDeLerins/photos/a.330470310483454/1586682054862267/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068661"/>
            <a:ext cx="9966960" cy="1325880"/>
          </a:xfrm>
        </p:spPr>
        <p:txBody>
          <a:bodyPr>
            <a:normAutofit fontScale="90000"/>
          </a:bodyPr>
          <a:lstStyle/>
          <a:p>
            <a:r>
              <a:rPr lang="en-US" sz="6600" cap="none" dirty="0"/>
              <a:t>MEMOIRE</a:t>
            </a:r>
            <a:br>
              <a:rPr lang="en-US" sz="6600" cap="none" dirty="0"/>
            </a:br>
            <a:r>
              <a:rPr lang="en-US" sz="6600" cap="none" dirty="0"/>
              <a:t>DEVELOPPEUR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/>
              <a:t>Janvier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Planification </a:t>
            </a:r>
            <a:r>
              <a:rPr lang="fr-FR" dirty="0"/>
              <a:t>et gestion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68179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2911-220C-4BC5-B481-EC059A05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E35D-9214-41F5-B260-B1E454B5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Orientation dans sa gestion actuelle des déchets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Appréhension de plusieurs facteurs de performance et d’optimisation à apporter à leur environnement</a:t>
            </a:r>
          </a:p>
          <a:p>
            <a:pPr lvl="1"/>
            <a:r>
              <a:rPr lang="fr-FR" dirty="0"/>
              <a:t>Dispositif </a:t>
            </a:r>
            <a:r>
              <a:rPr lang="fr-FR" dirty="0" err="1"/>
              <a:t>Cliiink</a:t>
            </a:r>
            <a:endParaRPr lang="fr-FR" dirty="0"/>
          </a:p>
          <a:p>
            <a:pPr lvl="1"/>
            <a:r>
              <a:rPr lang="fr-FR" dirty="0"/>
              <a:t>Répartition des collecteurs</a:t>
            </a:r>
          </a:p>
          <a:p>
            <a:pPr lvl="1"/>
            <a:r>
              <a:rPr lang="fr-FR" dirty="0"/>
              <a:t>Impact des professionnels (restauration…) dans la collecte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Sujet ouvert</a:t>
            </a:r>
          </a:p>
        </p:txBody>
      </p:sp>
    </p:spTree>
    <p:extLst>
      <p:ext uri="{BB962C8B-B14F-4D97-AF65-F5344CB8AC3E}">
        <p14:creationId xmlns:p14="http://schemas.microsoft.com/office/powerpoint/2010/main" val="13520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D8D-0A29-46B4-A743-BF03AF6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7139-332D-4B44-AADB-9931F490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Exploitation des données fournies</a:t>
            </a:r>
          </a:p>
          <a:p>
            <a:r>
              <a:rPr lang="fr-FR" dirty="0"/>
              <a:t>Nettoyage préalable et détection d’anomalies</a:t>
            </a:r>
          </a:p>
          <a:p>
            <a:r>
              <a:rPr lang="fr-FR" dirty="0"/>
              <a:t>Transfert sur un SGBD (Système de Gestion de Base de Données) adéquat en données structurées</a:t>
            </a:r>
          </a:p>
          <a:p>
            <a:r>
              <a:rPr lang="fr-FR" dirty="0"/>
              <a:t>Récupération de jeux de données complémentaires</a:t>
            </a:r>
          </a:p>
          <a:p>
            <a:r>
              <a:rPr lang="fr-FR" dirty="0"/>
              <a:t>Etablissement de statistiques et graphiques pertinents</a:t>
            </a:r>
          </a:p>
          <a:p>
            <a:r>
              <a:rPr lang="fr-FR" dirty="0"/>
              <a:t>Exploitation via une interface simplifiée</a:t>
            </a:r>
          </a:p>
          <a:p>
            <a:r>
              <a:rPr lang="fr-FR" dirty="0"/>
              <a:t>Mise en avant de facteurs significatifs de performance et d’optimisation</a:t>
            </a:r>
          </a:p>
        </p:txBody>
      </p:sp>
    </p:spTree>
    <p:extLst>
      <p:ext uri="{BB962C8B-B14F-4D97-AF65-F5344CB8AC3E}">
        <p14:creationId xmlns:p14="http://schemas.microsoft.com/office/powerpoint/2010/main" val="194441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A261-B66D-4A03-AAB0-0A56828C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et avancement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0B152-894F-4418-A6E2-BC0CDFBD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55" y="1799705"/>
            <a:ext cx="9998490" cy="4480956"/>
          </a:xfrm>
        </p:spPr>
      </p:pic>
    </p:spTree>
    <p:extLst>
      <p:ext uri="{BB962C8B-B14F-4D97-AF65-F5344CB8AC3E}">
        <p14:creationId xmlns:p14="http://schemas.microsoft.com/office/powerpoint/2010/main" val="149804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4B6C-B641-47C7-9832-C96DF14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ADD3-EF9D-4185-9822-1EC8C1B93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1850136"/>
            <a:ext cx="9872871" cy="4038600"/>
          </a:xfrm>
        </p:spPr>
        <p:txBody>
          <a:bodyPr/>
          <a:lstStyle/>
          <a:p>
            <a:r>
              <a:rPr lang="fr-FR" dirty="0"/>
              <a:t>Choix de Kanban</a:t>
            </a:r>
          </a:p>
          <a:p>
            <a:pPr lvl="1"/>
            <a:r>
              <a:rPr lang="fr-FR" dirty="0"/>
              <a:t>Equipe réduite</a:t>
            </a:r>
          </a:p>
          <a:p>
            <a:pPr lvl="1"/>
            <a:r>
              <a:rPr lang="fr-FR" dirty="0"/>
              <a:t>Pas de période limitée mais un flux continu</a:t>
            </a:r>
          </a:p>
          <a:p>
            <a:pPr lvl="1"/>
            <a:r>
              <a:rPr lang="fr-FR" dirty="0"/>
              <a:t>Adapté pour traiter des sujets très différents</a:t>
            </a:r>
          </a:p>
          <a:p>
            <a:pPr lvl="1"/>
            <a:r>
              <a:rPr lang="fr-FR" dirty="0"/>
              <a:t>Flexibilité pour la répartition des tâches</a:t>
            </a:r>
          </a:p>
          <a:p>
            <a:pPr lvl="1"/>
            <a:r>
              <a:rPr lang="fr-FR" dirty="0"/>
              <a:t>Réactivité accrue aux changements et demandes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Mise en place du tableau Trello associé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04936-9901-45ED-9511-EDCF1F68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842" y="4150761"/>
            <a:ext cx="5288881" cy="20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5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3957848"/>
          </a:xfrm>
        </p:spPr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 Modélisation</a:t>
            </a:r>
            <a:br>
              <a:rPr lang="fr-FR" dirty="0"/>
            </a:br>
            <a:r>
              <a:rPr lang="fr-FR" dirty="0"/>
              <a:t>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Répartition:</a:t>
            </a:r>
          </a:p>
          <a:p>
            <a:pPr lvl="1"/>
            <a:r>
              <a:rPr lang="fr-FR" dirty="0"/>
              <a:t>1 jeu de données pour les déchèteries</a:t>
            </a:r>
          </a:p>
          <a:p>
            <a:pPr lvl="1"/>
            <a:r>
              <a:rPr lang="fr-FR" dirty="0"/>
              <a:t>5 jeux de données pour les collecteurs pour chaque type de tri </a:t>
            </a:r>
          </a:p>
          <a:p>
            <a:pPr lvl="1"/>
            <a:r>
              <a:rPr lang="fr-FR" dirty="0"/>
              <a:t>942 photographies</a:t>
            </a:r>
          </a:p>
          <a:p>
            <a:pPr lvl="1"/>
            <a:endParaRPr lang="fr-FR" dirty="0"/>
          </a:p>
          <a:p>
            <a:r>
              <a:rPr lang="fr-FR" dirty="0"/>
              <a:t>Taille des données</a:t>
            </a:r>
          </a:p>
          <a:p>
            <a:pPr lvl="1"/>
            <a:r>
              <a:rPr lang="fr-FR" dirty="0"/>
              <a:t>3 déchèteries x 28 colonnes</a:t>
            </a:r>
          </a:p>
          <a:p>
            <a:pPr lvl="1"/>
            <a:r>
              <a:rPr lang="fr-FR" dirty="0"/>
              <a:t> 967 sites de collecteurs x 16-20 colonnes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29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traitement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Complétion des données avec ajout des données manquantes (code INSEE, volume et type de collecteur par comparaison de photographies)</a:t>
            </a:r>
          </a:p>
          <a:p>
            <a:r>
              <a:rPr lang="fr-FR" dirty="0"/>
              <a:t>Mise en forme des données</a:t>
            </a:r>
          </a:p>
          <a:p>
            <a:pPr lvl="1"/>
            <a:r>
              <a:rPr lang="fr-FR" dirty="0"/>
              <a:t>Standardisation des codes INSEE, des dates</a:t>
            </a:r>
          </a:p>
          <a:p>
            <a:pPr lvl="1"/>
            <a:r>
              <a:rPr lang="fr-FR" dirty="0"/>
              <a:t>Conversion des volumes dans la même unité</a:t>
            </a:r>
          </a:p>
          <a:p>
            <a:pPr lvl="1"/>
            <a:r>
              <a:rPr lang="fr-FR" dirty="0"/>
              <a:t>Conservation des colonnes pertinentes </a:t>
            </a:r>
          </a:p>
          <a:p>
            <a:r>
              <a:rPr lang="fr-FR" dirty="0"/>
              <a:t>Préparation pour le transfert vers la BDD avec isolation des tables pour les déchets, traitements, types de tri, types et marques de collecteurs</a:t>
            </a:r>
          </a:p>
        </p:txBody>
      </p:sp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9E836-2C73-41F7-819A-58E53D1A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227" y="1965960"/>
            <a:ext cx="6061883" cy="4038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802479" y="2690336"/>
            <a:ext cx="3681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Relation Collecteur/Déchèterie pas implémentée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Cardinalités Collecteur-Catégorie et Collecteur-Marque en 0,1 - 1,n</a:t>
            </a:r>
          </a:p>
        </p:txBody>
      </p:sp>
    </p:spTree>
    <p:extLst>
      <p:ext uri="{BB962C8B-B14F-4D97-AF65-F5344CB8AC3E}">
        <p14:creationId xmlns:p14="http://schemas.microsoft.com/office/powerpoint/2010/main" val="429033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29" y="519363"/>
            <a:ext cx="11129211" cy="1356360"/>
          </a:xfrm>
        </p:spPr>
        <p:txBody>
          <a:bodyPr/>
          <a:lstStyle/>
          <a:p>
            <a:r>
              <a:rPr lang="fr-FR" dirty="0"/>
              <a:t>Nouveau jeu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</a:p>
          <a:p>
            <a:pPr lvl="1"/>
            <a:r>
              <a:rPr lang="fr-FR" dirty="0"/>
              <a:t>Tonnage pour les collectes de verre par site</a:t>
            </a:r>
          </a:p>
          <a:p>
            <a:pPr lvl="1"/>
            <a:r>
              <a:rPr lang="fr-FR" dirty="0"/>
              <a:t>2 jeux de données distincts (2017-2019 et 2020)</a:t>
            </a:r>
          </a:p>
          <a:p>
            <a:pPr lvl="1"/>
            <a:endParaRPr lang="fr-FR" dirty="0"/>
          </a:p>
          <a:p>
            <a:r>
              <a:rPr lang="fr-FR" dirty="0"/>
              <a:t>Traitement</a:t>
            </a:r>
          </a:p>
          <a:p>
            <a:pPr lvl="1"/>
            <a:r>
              <a:rPr lang="fr-FR" dirty="0"/>
              <a:t>Suppression des doublons</a:t>
            </a:r>
          </a:p>
          <a:p>
            <a:pPr lvl="1"/>
            <a:r>
              <a:rPr lang="fr-FR" dirty="0"/>
              <a:t>Mise en forme des données</a:t>
            </a:r>
          </a:p>
          <a:p>
            <a:pPr lvl="2"/>
            <a:r>
              <a:rPr lang="fr-FR" dirty="0"/>
              <a:t>Conversion des poids dans la même unité</a:t>
            </a:r>
          </a:p>
          <a:p>
            <a:pPr lvl="2"/>
            <a:r>
              <a:rPr lang="fr-FR" dirty="0"/>
              <a:t>Conservation des colonnes pertinentes</a:t>
            </a:r>
          </a:p>
          <a:p>
            <a:pPr lvl="1"/>
            <a:r>
              <a:rPr lang="fr-FR" dirty="0"/>
              <a:t>Identification partielle « à la main » des collecteurs inventoriés par rapport aux adresses partielles</a:t>
            </a:r>
          </a:p>
        </p:txBody>
      </p:sp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280147"/>
          </a:xfrm>
        </p:spPr>
        <p:txBody>
          <a:bodyPr/>
          <a:lstStyle/>
          <a:p>
            <a:r>
              <a:rPr lang="fr-FR" dirty="0"/>
              <a:t>MENU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2511559"/>
            <a:ext cx="8767860" cy="3464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PLANNIFICATION ET GESTION</a:t>
            </a:r>
          </a:p>
          <a:p>
            <a:r>
              <a:rPr lang="fr-FR" dirty="0"/>
              <a:t>ANALYSE, MODELISATION, BASE DE DONNEES </a:t>
            </a:r>
          </a:p>
          <a:p>
            <a:r>
              <a:rPr lang="fr-FR" dirty="0"/>
              <a:t>DATA VISUALISATION</a:t>
            </a:r>
          </a:p>
          <a:p>
            <a:r>
              <a:rPr lang="fr-FR" dirty="0"/>
              <a:t>GEOVISUALISATION</a:t>
            </a:r>
          </a:p>
          <a:p>
            <a:r>
              <a:rPr lang="fr-FR" dirty="0"/>
              <a:t>DEMONSTRATION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D35F0-303D-41EC-832A-DDF186F62DBC}"/>
              </a:ext>
            </a:extLst>
          </p:cNvPr>
          <p:cNvCxnSpPr>
            <a:cxnSpLocks/>
          </p:cNvCxnSpPr>
          <p:nvPr/>
        </p:nvCxnSpPr>
        <p:spPr>
          <a:xfrm>
            <a:off x="1981199" y="2269314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5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950818" y="3771900"/>
            <a:ext cx="3681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Implémentation Collecteur-Collecte restreinte (absence de normalisation)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 Collecteur-Collecte en 0,n - 0,1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Conservation des fichiers en l’état car données non structurées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17CA2B-2901-4E21-855E-A760A499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98" y="1965960"/>
            <a:ext cx="7694847" cy="4038600"/>
          </a:xfrm>
        </p:spPr>
      </p:pic>
    </p:spTree>
    <p:extLst>
      <p:ext uri="{BB962C8B-B14F-4D97-AF65-F5344CB8AC3E}">
        <p14:creationId xmlns:p14="http://schemas.microsoft.com/office/powerpoint/2010/main" val="165086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A99E-25CC-49B1-A06D-3CF1B11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0BC31-B252-4B41-A7AC-CEDD3EF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949" y="328737"/>
            <a:ext cx="2364480" cy="121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A4E75-E916-4D4C-83B6-F1ED1320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16" y="1546998"/>
            <a:ext cx="3873906" cy="45469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64171F-7AF2-423A-8BC5-0BE3F1155AE8}"/>
              </a:ext>
            </a:extLst>
          </p:cNvPr>
          <p:cNvSpPr txBox="1">
            <a:spLocks/>
          </p:cNvSpPr>
          <p:nvPr/>
        </p:nvSpPr>
        <p:spPr>
          <a:xfrm>
            <a:off x="1143000" y="2502436"/>
            <a:ext cx="5787189" cy="35915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et remplissage des tables</a:t>
            </a:r>
          </a:p>
          <a:p>
            <a:r>
              <a:rPr lang="fr-FR" dirty="0"/>
              <a:t>Procédures stockées </a:t>
            </a:r>
          </a:p>
          <a:p>
            <a:pPr lvl="1"/>
            <a:r>
              <a:rPr lang="fr-FR" dirty="0"/>
              <a:t>CRUD complet pour chaque table</a:t>
            </a:r>
          </a:p>
          <a:p>
            <a:pPr lvl="1"/>
            <a:r>
              <a:rPr lang="fr-FR" dirty="0"/>
              <a:t>Procédures pour le repérage de collecteurs dans une zone à partir des coordonnées </a:t>
            </a:r>
          </a:p>
          <a:p>
            <a:r>
              <a:rPr lang="fr-FR" dirty="0"/>
              <a:t>Tests unitaires</a:t>
            </a:r>
          </a:p>
          <a:p>
            <a:r>
              <a:rPr lang="fr-FR"/>
              <a:t>Ajout d’événements</a:t>
            </a:r>
            <a:endParaRPr lang="fr-FR" dirty="0"/>
          </a:p>
          <a:p>
            <a:r>
              <a:rPr lang="fr-FR" dirty="0"/>
              <a:t>Tables statistiques (partielles et complètes) </a:t>
            </a:r>
          </a:p>
          <a:p>
            <a:r>
              <a:rPr lang="fr-FR" dirty="0"/>
              <a:t>Sauvegarde logique mensuelle</a:t>
            </a:r>
          </a:p>
        </p:txBody>
      </p:sp>
    </p:spTree>
    <p:extLst>
      <p:ext uri="{BB962C8B-B14F-4D97-AF65-F5344CB8AC3E}">
        <p14:creationId xmlns:p14="http://schemas.microsoft.com/office/powerpoint/2010/main" val="215072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Quelques éléments d’interprétation</a:t>
            </a:r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987B-2D99-408F-9A4E-B769D39E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115-E28C-44CE-9D62-E5433EDB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Nombre de collecteurs par ville, marque, volume, types de collecteur ou de tri </a:t>
            </a:r>
          </a:p>
          <a:p>
            <a:pPr lvl="1"/>
            <a:r>
              <a:rPr lang="fr-FR" dirty="0"/>
              <a:t>Nombre de sites de tri par ville, marque, volume, types de collecteur ou de tri </a:t>
            </a:r>
          </a:p>
          <a:p>
            <a:pPr lvl="1"/>
            <a:r>
              <a:rPr lang="fr-FR" dirty="0"/>
              <a:t>Répartition des collecteurs par ville et type de tri</a:t>
            </a:r>
          </a:p>
          <a:p>
            <a:pPr lvl="1"/>
            <a:r>
              <a:rPr lang="fr-FR" dirty="0"/>
              <a:t>Nombre et répartition de collectes de verre par année et ville</a:t>
            </a:r>
          </a:p>
          <a:p>
            <a:pPr lvl="1"/>
            <a:r>
              <a:rPr lang="fr-FR" dirty="0"/>
              <a:t>Nombres de collectes (et évolution) de verre par secteur et par année pour chaque ville</a:t>
            </a:r>
          </a:p>
          <a:p>
            <a:pPr lvl="1"/>
            <a:r>
              <a:rPr lang="fr-FR" dirty="0"/>
              <a:t>Evolution du nombre de collectes de verre par mois et par ville</a:t>
            </a:r>
          </a:p>
          <a:p>
            <a:pPr lvl="1"/>
            <a:r>
              <a:rPr lang="fr-FR" dirty="0"/>
              <a:t>Répartition (et évolution) du poids collecté de verre par année et ville</a:t>
            </a:r>
          </a:p>
          <a:p>
            <a:pPr lvl="1"/>
            <a:r>
              <a:rPr lang="fr-FR" dirty="0"/>
              <a:t>Poids collecté de verre (évolution et dispersion) de verre par secteur et par année pour chaque ville</a:t>
            </a:r>
          </a:p>
          <a:p>
            <a:pPr lvl="1"/>
            <a:r>
              <a:rPr lang="fr-FR" dirty="0"/>
              <a:t>Poids collecté de verre par mois et par ville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452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collecteurs dans la CACPL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49695-3CEE-4B15-93A2-A02D4114E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" y="2186935"/>
            <a:ext cx="4822036" cy="3565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805F7-B731-434C-B724-07A3DC28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06" y="2186935"/>
            <a:ext cx="4826314" cy="35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33" y="585537"/>
            <a:ext cx="10687652" cy="1356360"/>
          </a:xfrm>
        </p:spPr>
        <p:txBody>
          <a:bodyPr/>
          <a:lstStyle/>
          <a:p>
            <a:r>
              <a:rPr lang="fr-FR" dirty="0"/>
              <a:t>Nombre de collecteurs dans la CACPL</a:t>
            </a:r>
          </a:p>
        </p:txBody>
      </p:sp>
      <p:pic>
        <p:nvPicPr>
          <p:cNvPr id="4" name="Image 24">
            <a:extLst>
              <a:ext uri="{FF2B5EF4-FFF2-40B4-BE49-F238E27FC236}">
                <a16:creationId xmlns:a16="http://schemas.microsoft.com/office/drawing/2014/main" id="{C57E9E42-6EA9-421A-8288-7AB9425DAF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69" y="1669733"/>
            <a:ext cx="9876662" cy="4938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99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normale (2019)</a:t>
            </a:r>
          </a:p>
        </p:txBody>
      </p:sp>
      <p:pic>
        <p:nvPicPr>
          <p:cNvPr id="7" name="Image 25">
            <a:extLst>
              <a:ext uri="{FF2B5EF4-FFF2-40B4-BE49-F238E27FC236}">
                <a16:creationId xmlns:a16="http://schemas.microsoft.com/office/drawing/2014/main" id="{EDAED7B1-C803-4302-9928-375369C8A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64" y="1402080"/>
            <a:ext cx="8881871" cy="44409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4AE32-D7BF-4C49-9053-5474BD5EFF5D}"/>
              </a:ext>
            </a:extLst>
          </p:cNvPr>
          <p:cNvSpPr txBox="1"/>
          <p:nvPr/>
        </p:nvSpPr>
        <p:spPr>
          <a:xfrm>
            <a:off x="1315952" y="5544526"/>
            <a:ext cx="9560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 très significatif pour Cannes (afflux de population lors du festival de Cannes) avec même des répercussions pour Le Cannet et Mougins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lors de la période estivale avec incidence sur juillet ou août selon les villes</a:t>
            </a:r>
          </a:p>
        </p:txBody>
      </p:sp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atypique (2020)</a:t>
            </a:r>
          </a:p>
        </p:txBody>
      </p:sp>
      <p:pic>
        <p:nvPicPr>
          <p:cNvPr id="8" name="Image 26">
            <a:extLst>
              <a:ext uri="{FF2B5EF4-FFF2-40B4-BE49-F238E27FC236}">
                <a16:creationId xmlns:a16="http://schemas.microsoft.com/office/drawing/2014/main" id="{D9CF0C28-42D7-4119-ACC6-E9CFFC4B6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12" y="1422253"/>
            <a:ext cx="8400442" cy="4234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3C939-716E-41FC-ADF0-5B755BBA2375}"/>
              </a:ext>
            </a:extLst>
          </p:cNvPr>
          <p:cNvSpPr txBox="1"/>
          <p:nvPr/>
        </p:nvSpPr>
        <p:spPr>
          <a:xfrm>
            <a:off x="697831" y="5285934"/>
            <a:ext cx="1110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Chute des collectes suite au COVID-19, déclin appuyé pendant la période de confinement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critique pour Cannes en mai 2020 (inverse avec l'annulation du festival)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en été à Cannes (arrivée significative de touristes)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Retour progressif des courbes vers les valeurs passées mais très sensible à l'évolution actuelle de la crise sanitaire</a:t>
            </a:r>
          </a:p>
        </p:txBody>
      </p:sp>
    </p:spTree>
    <p:extLst>
      <p:ext uri="{BB962C8B-B14F-4D97-AF65-F5344CB8AC3E}">
        <p14:creationId xmlns:p14="http://schemas.microsoft.com/office/powerpoint/2010/main" val="425585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/>
          </a:bodyPr>
          <a:lstStyle/>
          <a:p>
            <a:r>
              <a:rPr lang="fr-FR" dirty="0"/>
              <a:t>Evolution de la collecte du verre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7790447" y="3316704"/>
            <a:ext cx="404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du nombre de collectes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Maintien du poids collecté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Meilleure organisation des collectes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08F87-8C17-4407-A273-C52C58C6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6" y="1335675"/>
            <a:ext cx="6586339" cy="2600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B0BB32-5516-4F4D-B2F9-53D8A232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6" y="3935812"/>
            <a:ext cx="6586339" cy="26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collecte du verre par secteur dans une ville (Le Cannet en 2020)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A5C6-35F9-4723-BEDD-E302FE49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42" y="1981789"/>
            <a:ext cx="7793235" cy="4038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16CA0-F063-421A-958B-4B980FBC7681}"/>
              </a:ext>
            </a:extLst>
          </p:cNvPr>
          <p:cNvSpPr txBox="1"/>
          <p:nvPr/>
        </p:nvSpPr>
        <p:spPr>
          <a:xfrm>
            <a:off x="8087777" y="2846927"/>
            <a:ext cx="385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Poids collecté en corrélation avec le nombre de collectes (analyse similaire)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Secteurs avec des valeurs faibles peu impliqués (+ rares cas travaux)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Sensibilisation de ces secteurs à accentuer</a:t>
            </a:r>
          </a:p>
        </p:txBody>
      </p:sp>
    </p:spTree>
    <p:extLst>
      <p:ext uri="{BB962C8B-B14F-4D97-AF65-F5344CB8AC3E}">
        <p14:creationId xmlns:p14="http://schemas.microsoft.com/office/powerpoint/2010/main" val="356729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498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6E600-3575-4AF4-93A3-C8EFDF26338B}"/>
              </a:ext>
            </a:extLst>
          </p:cNvPr>
          <p:cNvSpPr txBox="1"/>
          <p:nvPr/>
        </p:nvSpPr>
        <p:spPr>
          <a:xfrm>
            <a:off x="8307805" y="1780674"/>
            <a:ext cx="300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Moteur de recherche de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Cartes sélectionnables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Filtres personnalisés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Affichage des collecteurs et déchèteries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Délimitations des villes sur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</a:t>
            </a:r>
          </a:p>
          <a:p>
            <a:r>
              <a:rPr lang="fr-FR" dirty="0"/>
              <a:t>Encore en phase de développement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8BEA3-A40B-4BA3-879C-C8C745A2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0" y="950494"/>
            <a:ext cx="567891" cy="567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EA54-78B8-4B03-9343-6D04F30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71198"/>
            <a:ext cx="4655879" cy="2316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16834-40F6-4E8B-8837-A11ADF03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63" y="3825210"/>
            <a:ext cx="3311682" cy="2402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4BBF-13BE-483D-9827-0A18465F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11" y="2464053"/>
            <a:ext cx="1848852" cy="4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930236"/>
          </a:xfrm>
        </p:spPr>
        <p:txBody>
          <a:bodyPr>
            <a:normAutofit/>
          </a:bodyPr>
          <a:lstStyle/>
          <a:p>
            <a:r>
              <a:rPr lang="fr-FR" dirty="0"/>
              <a:t>JavaScript Object Notation</a:t>
            </a:r>
          </a:p>
          <a:p>
            <a:r>
              <a:rPr lang="fr-FR" dirty="0"/>
              <a:t>Format de données textuelles (comparable à XML)</a:t>
            </a:r>
          </a:p>
          <a:p>
            <a:r>
              <a:rPr lang="fr-FR" dirty="0"/>
              <a:t>Pour faciliter l'échange de contenus complexes en utilisant un standard</a:t>
            </a:r>
          </a:p>
          <a:p>
            <a:r>
              <a:rPr lang="fr-FR" dirty="0"/>
              <a:t>Avec l’aide de bibliothèques existantes dans la plupart des langages (dont Python)</a:t>
            </a:r>
          </a:p>
          <a:p>
            <a:r>
              <a:rPr lang="fr-FR" dirty="0"/>
              <a:t>Structuré autour d’ensembles de paires clé/valeur (tel un dictionnaire en Python)</a:t>
            </a:r>
          </a:p>
          <a:p>
            <a:r>
              <a:rPr lang="fr-FR" dirty="0"/>
              <a:t>Facile et peu verbeux mais types restreints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C061-B9D9-4E84-ADA5-D2F26C3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8" y="4390282"/>
            <a:ext cx="4782106" cy="21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1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80C-3A85-4138-8B6E-4053E8F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B668-4BFD-4CDC-9A9F-4BE85B4E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883442" cy="4038600"/>
          </a:xfrm>
        </p:spPr>
        <p:txBody>
          <a:bodyPr/>
          <a:lstStyle/>
          <a:p>
            <a:r>
              <a:rPr lang="fr-FR" dirty="0"/>
              <a:t>Geographic JSON</a:t>
            </a:r>
          </a:p>
          <a:p>
            <a:r>
              <a:rPr lang="fr-FR" dirty="0"/>
              <a:t>Format d’encodage d'ensemble de données géospatiales</a:t>
            </a:r>
          </a:p>
          <a:p>
            <a:r>
              <a:rPr lang="fr-FR" dirty="0"/>
              <a:t>Utilisant la norme JSON</a:t>
            </a:r>
          </a:p>
          <a:p>
            <a:r>
              <a:rPr lang="fr-FR" dirty="0"/>
              <a:t>Utilisé par Leaflet (et le projet </a:t>
            </a:r>
            <a:r>
              <a:rPr lang="fr-FR" dirty="0" err="1"/>
              <a:t>OpenStreetMap</a:t>
            </a:r>
            <a:r>
              <a:rPr lang="fr-FR" dirty="0"/>
              <a:t>) et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4217-9DE5-432F-873F-546FDDB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38" y="1840082"/>
            <a:ext cx="3287222" cy="34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2229-9140-4030-A3D8-56727069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410C-2D0D-4335-972F-61A6EC24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types de cartes disponibles</a:t>
            </a:r>
          </a:p>
          <a:p>
            <a:pPr lvl="1"/>
            <a:r>
              <a:rPr lang="fr-FR"/>
              <a:t>Satellitaire, schématique, peinte…</a:t>
            </a:r>
          </a:p>
          <a:p>
            <a:r>
              <a:rPr lang="fr-FR"/>
              <a:t>Filtres personnalisés et sélectionnables</a:t>
            </a:r>
          </a:p>
          <a:p>
            <a:pPr lvl="1"/>
            <a:r>
              <a:rPr lang="fr-FR"/>
              <a:t>Déchèteries</a:t>
            </a:r>
          </a:p>
          <a:p>
            <a:pPr lvl="1"/>
            <a:r>
              <a:rPr lang="fr-FR"/>
              <a:t>Collecteurs</a:t>
            </a:r>
          </a:p>
          <a:p>
            <a:pPr lvl="2"/>
            <a:r>
              <a:rPr lang="fr-FR"/>
              <a:t>Ordures ménagères</a:t>
            </a:r>
          </a:p>
          <a:p>
            <a:pPr lvl="2"/>
            <a:r>
              <a:rPr lang="fr-FR"/>
              <a:t>Papier</a:t>
            </a:r>
          </a:p>
          <a:p>
            <a:pPr lvl="2"/>
            <a:r>
              <a:rPr lang="fr-FR"/>
              <a:t>Emballage</a:t>
            </a:r>
          </a:p>
          <a:p>
            <a:pPr lvl="2"/>
            <a:r>
              <a:rPr lang="fr-FR"/>
              <a:t>Verre</a:t>
            </a:r>
          </a:p>
          <a:p>
            <a:pPr lvl="2"/>
            <a:r>
              <a:rPr lang="fr-FR"/>
              <a:t>Vêtements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8A7BC-1DB5-456F-B77E-6988D819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1287780"/>
            <a:ext cx="4353426" cy="214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DDC4B-7E07-4B47-B52C-780570B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8" y="3934460"/>
            <a:ext cx="4353427" cy="218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B130D-16E2-4B91-9DBE-B702B65E28C4}"/>
              </a:ext>
            </a:extLst>
          </p:cNvPr>
          <p:cNvSpPr txBox="1"/>
          <p:nvPr/>
        </p:nvSpPr>
        <p:spPr>
          <a:xfrm>
            <a:off x="8371970" y="3474774"/>
            <a:ext cx="201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Carte Open Street </a:t>
            </a:r>
            <a:r>
              <a:rPr lang="fr-FR" sz="1500" dirty="0" err="1">
                <a:solidFill>
                  <a:schemeClr val="accent1"/>
                </a:solidFill>
              </a:rPr>
              <a:t>Map</a:t>
            </a:r>
            <a:endParaRPr lang="fr-FR" sz="15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95B59-70B8-4664-B768-E26C0A700E9F}"/>
              </a:ext>
            </a:extLst>
          </p:cNvPr>
          <p:cNvSpPr txBox="1"/>
          <p:nvPr/>
        </p:nvSpPr>
        <p:spPr>
          <a:xfrm>
            <a:off x="8681783" y="6211489"/>
            <a:ext cx="1391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Effet aquarelle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7FF63-3C9B-4378-B8C9-45FDF31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7" y="3376611"/>
            <a:ext cx="270961" cy="27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27311-C97D-443E-963A-8F2D9F571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10" y="3947670"/>
            <a:ext cx="362952" cy="36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79AB0-6177-4474-94E2-03378B554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010" y="4275532"/>
            <a:ext cx="362952" cy="362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1C7ECE-0DBE-4CB7-AEB3-760374A20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009" y="4596069"/>
            <a:ext cx="362953" cy="36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C84B3-1191-46D7-9D2D-89CB51D2D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08" y="4922240"/>
            <a:ext cx="362953" cy="362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4A5FC-9C59-478F-8A00-01E56D3F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7" y="5240385"/>
            <a:ext cx="362952" cy="3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5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96F5-0ECE-4281-B33F-B743D236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(2)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9FD1AF-A80A-43BC-812F-6EE26F0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87" y="4414293"/>
            <a:ext cx="1362325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D67C7-AEE1-4F1E-A302-CB505D4B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7" y="4174902"/>
            <a:ext cx="3744576" cy="218054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E16DB-27AC-49B0-8D7A-853178E884B1}"/>
              </a:ext>
            </a:extLst>
          </p:cNvPr>
          <p:cNvCxnSpPr>
            <a:cxnSpLocks/>
          </p:cNvCxnSpPr>
          <p:nvPr/>
        </p:nvCxnSpPr>
        <p:spPr>
          <a:xfrm>
            <a:off x="5995710" y="5329662"/>
            <a:ext cx="10467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0CC57-3C5F-4AF5-BFAC-8E733B0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28" y="5050844"/>
            <a:ext cx="3278601" cy="428656"/>
          </a:xfrm>
        </p:spPr>
        <p:txBody>
          <a:bodyPr>
            <a:normAutofit/>
          </a:bodyPr>
          <a:lstStyle/>
          <a:p>
            <a:r>
              <a:rPr lang="fr-FR" dirty="0"/>
              <a:t>Moteur de recherche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11E53-47E5-4988-B62F-EA18ACFD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10" y="1227686"/>
            <a:ext cx="4446162" cy="2530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21FEC-9C68-4896-9500-E9D077592B62}"/>
              </a:ext>
            </a:extLst>
          </p:cNvPr>
          <p:cNvSpPr txBox="1"/>
          <p:nvPr/>
        </p:nvSpPr>
        <p:spPr>
          <a:xfrm>
            <a:off x="845728" y="2214832"/>
            <a:ext cx="5464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Affichage au clic des graphiques de l’année en cours pour la ville</a:t>
            </a:r>
          </a:p>
        </p:txBody>
      </p:sp>
    </p:spTree>
    <p:extLst>
      <p:ext uri="{BB962C8B-B14F-4D97-AF65-F5344CB8AC3E}">
        <p14:creationId xmlns:p14="http://schemas.microsoft.com/office/powerpoint/2010/main" val="3412349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et Tableau de bord</a:t>
            </a:r>
          </a:p>
        </p:txBody>
      </p:sp>
    </p:spTree>
    <p:extLst>
      <p:ext uri="{BB962C8B-B14F-4D97-AF65-F5344CB8AC3E}">
        <p14:creationId xmlns:p14="http://schemas.microsoft.com/office/powerpoint/2010/main" val="1339693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fonctionnel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82EA6-6E35-439C-BD72-364FABFD7A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12" y="1831658"/>
            <a:ext cx="8322976" cy="4538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75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BB7-1C14-40C3-B73E-66448C37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et enjeux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D379-B2D7-476B-9B59-076A5CE1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fr-FR" dirty="0"/>
              <a:t>Le climat est en train de changer avec des conséquences inédites sur</a:t>
            </a:r>
          </a:p>
          <a:p>
            <a:pPr lvl="1"/>
            <a:r>
              <a:rPr lang="fr-FR" dirty="0"/>
              <a:t>l'accès à l’énergie, à l’eau</a:t>
            </a:r>
          </a:p>
          <a:p>
            <a:pPr lvl="1"/>
            <a:r>
              <a:rPr lang="fr-FR" dirty="0"/>
              <a:t>les équilibres géostratégiques</a:t>
            </a:r>
          </a:p>
          <a:p>
            <a:pPr lvl="1"/>
            <a:r>
              <a:rPr lang="fr-FR" dirty="0"/>
              <a:t>les mouvements de population</a:t>
            </a:r>
          </a:p>
          <a:p>
            <a:pPr lvl="1"/>
            <a:r>
              <a:rPr lang="fr-FR" dirty="0"/>
              <a:t>les écosystèmes</a:t>
            </a:r>
          </a:p>
          <a:p>
            <a:r>
              <a:rPr lang="fr-FR" dirty="0"/>
              <a:t>Mesures à prendre</a:t>
            </a:r>
          </a:p>
          <a:p>
            <a:pPr lvl="1"/>
            <a:r>
              <a:rPr lang="fr-FR" dirty="0"/>
              <a:t>Echelle globale</a:t>
            </a:r>
          </a:p>
          <a:p>
            <a:pPr lvl="2"/>
            <a:r>
              <a:rPr lang="fr-FR" dirty="0"/>
              <a:t>Réduire les émissions de gaz à effet de serre (accord de Paris 2015 pour contenir le réchauffement moyen en dessous de +2 °C)</a:t>
            </a:r>
          </a:p>
          <a:p>
            <a:pPr lvl="2"/>
            <a:r>
              <a:rPr lang="fr-FR" dirty="0"/>
              <a:t>Valoriser les économies d’énergie</a:t>
            </a:r>
          </a:p>
          <a:p>
            <a:pPr lvl="1"/>
            <a:r>
              <a:rPr lang="fr-FR" dirty="0"/>
              <a:t>Echelle locale (50% à 70% des leviers d’action selon le GIEC)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788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  <a:p>
            <a:r>
              <a:rPr lang="fr-FR" dirty="0"/>
              <a:t>Retour d’expérience</a:t>
            </a:r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A80D-45DB-4B9F-B135-EE6EA737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possibles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7C83-BED9-4642-8184-58B99B8A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fr-FR" dirty="0"/>
              <a:t>Intégrer des nouveaux jeux de données pour développer l’analyse</a:t>
            </a:r>
          </a:p>
          <a:p>
            <a:pPr lvl="1"/>
            <a:r>
              <a:rPr lang="fr-FR" dirty="0"/>
              <a:t>Données générales de l’INSEE (en particulier celles carroyées) pour établir des dépendances avec les données démographiques (densité de population, familles nombreuses, niveaux de vie…)</a:t>
            </a:r>
          </a:p>
          <a:p>
            <a:pPr lvl="1">
              <a:spcAft>
                <a:spcPts val="600"/>
              </a:spcAft>
            </a:pPr>
            <a:r>
              <a:rPr lang="fr-FR" dirty="0"/>
              <a:t>Données SIRENE pour mieux mesurer l’incidence de chaque secteur d’activité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dirty="0"/>
              <a:t>Axe de recherche de l’équipe continuant le projet</a:t>
            </a:r>
          </a:p>
          <a:p>
            <a:pPr lvl="1"/>
            <a:r>
              <a:rPr lang="fr-FR" dirty="0"/>
              <a:t>Données météorologiques</a:t>
            </a:r>
          </a:p>
          <a:p>
            <a:r>
              <a:rPr lang="fr-FR" dirty="0"/>
              <a:t>Amélioration de la carte en travaillant avec Leaflet.js (ajout de couches, interactivité…)</a:t>
            </a:r>
          </a:p>
          <a:p>
            <a:r>
              <a:rPr lang="fr-FR" dirty="0"/>
              <a:t>Transformation du tableau de bord en service et création d’une API dédiée</a:t>
            </a:r>
          </a:p>
        </p:txBody>
      </p:sp>
    </p:spTree>
    <p:extLst>
      <p:ext uri="{BB962C8B-B14F-4D97-AF65-F5344CB8AC3E}">
        <p14:creationId xmlns:p14="http://schemas.microsoft.com/office/powerpoint/2010/main" val="410668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possibles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516584" cy="4038600"/>
          </a:xfrm>
        </p:spPr>
        <p:txBody>
          <a:bodyPr/>
          <a:lstStyle/>
          <a:p>
            <a:r>
              <a:rPr lang="fr-FR" dirty="0"/>
              <a:t>Apport du caractère prédictif de l’analyse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Définir les facteurs principaux d'utilisation des collecteurs </a:t>
            </a:r>
          </a:p>
          <a:p>
            <a:pPr lvl="1"/>
            <a:r>
              <a:rPr lang="fr-FR" dirty="0"/>
              <a:t>Définir les types d'usager (et les profils associés)</a:t>
            </a:r>
          </a:p>
          <a:p>
            <a:pPr lvl="1"/>
            <a:r>
              <a:rPr lang="fr-FR" dirty="0"/>
              <a:t>Définir les groupes de collecteurs</a:t>
            </a:r>
          </a:p>
          <a:p>
            <a:pPr lvl="2"/>
            <a:r>
              <a:rPr lang="fr-FR" dirty="0"/>
              <a:t>Peut amener à définir de nouveaux traits (par utilisation, remplissage, localisation…)</a:t>
            </a:r>
          </a:p>
          <a:p>
            <a:pPr lvl="1"/>
            <a:r>
              <a:rPr lang="fr-FR" dirty="0"/>
              <a:t>Détecter et prévoir l'utilisation des collecteurs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1050A9-8B97-4F47-BC28-16F9D97C83D2}"/>
              </a:ext>
            </a:extLst>
          </p:cNvPr>
          <p:cNvSpPr txBox="1">
            <a:spLocks/>
          </p:cNvSpPr>
          <p:nvPr/>
        </p:nvSpPr>
        <p:spPr>
          <a:xfrm>
            <a:off x="8502732" y="2468090"/>
            <a:ext cx="244631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Analyse PCA</a:t>
            </a:r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lnSpc>
                <a:spcPct val="250000"/>
              </a:lnSpc>
              <a:buNone/>
            </a:pPr>
            <a:r>
              <a:rPr lang="fr-FR" dirty="0"/>
              <a:t>RNN / LSTM</a:t>
            </a:r>
          </a:p>
          <a:p>
            <a:pPr marL="45720" indent="0">
              <a:buNone/>
            </a:pPr>
            <a:endParaRPr lang="fr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17F6B-1436-4515-AA2A-B0A8E0ECA704}"/>
              </a:ext>
            </a:extLst>
          </p:cNvPr>
          <p:cNvCxnSpPr/>
          <p:nvPr/>
        </p:nvCxnSpPr>
        <p:spPr>
          <a:xfrm>
            <a:off x="7499267" y="3176649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802ED-19C0-40F8-8E5C-53E52D2911BF}"/>
              </a:ext>
            </a:extLst>
          </p:cNvPr>
          <p:cNvCxnSpPr>
            <a:cxnSpLocks/>
          </p:cNvCxnSpPr>
          <p:nvPr/>
        </p:nvCxnSpPr>
        <p:spPr>
          <a:xfrm>
            <a:off x="7499267" y="3649682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5BA24-3C74-4E8B-A7F2-153B05F36452}"/>
              </a:ext>
            </a:extLst>
          </p:cNvPr>
          <p:cNvCxnSpPr>
            <a:cxnSpLocks/>
          </p:cNvCxnSpPr>
          <p:nvPr/>
        </p:nvCxnSpPr>
        <p:spPr>
          <a:xfrm>
            <a:off x="7499267" y="4100945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70B1BB-24EB-4C82-875D-D1F2A135DF9C}"/>
              </a:ext>
            </a:extLst>
          </p:cNvPr>
          <p:cNvCxnSpPr>
            <a:cxnSpLocks/>
          </p:cNvCxnSpPr>
          <p:nvPr/>
        </p:nvCxnSpPr>
        <p:spPr>
          <a:xfrm>
            <a:off x="7499267" y="4961906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2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d’expérience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500359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Application directe des connaissances dans le cadre d’une mission</a:t>
            </a:r>
          </a:p>
          <a:p>
            <a:r>
              <a:rPr lang="fr-FR" dirty="0"/>
              <a:t>Contact direct avec les responsables du service</a:t>
            </a:r>
          </a:p>
          <a:p>
            <a:r>
              <a:rPr lang="fr-FR" dirty="0"/>
              <a:t>Force de proposition</a:t>
            </a:r>
          </a:p>
          <a:p>
            <a:r>
              <a:rPr lang="fr-FR" dirty="0"/>
              <a:t>Retours positifs de la part </a:t>
            </a:r>
          </a:p>
          <a:p>
            <a:pPr lvl="1"/>
            <a:r>
              <a:rPr lang="fr-FR" dirty="0"/>
              <a:t>Directeur de l’innovation et de la transformation numérique</a:t>
            </a:r>
          </a:p>
          <a:p>
            <a:pPr lvl="1"/>
            <a:r>
              <a:rPr lang="fr-FR" dirty="0"/>
              <a:t>Directrice de la relation usagers et de la qualité</a:t>
            </a:r>
          </a:p>
          <a:p>
            <a:r>
              <a:rPr lang="fr-FR" dirty="0"/>
              <a:t>Echange sur les résultats trouvés</a:t>
            </a:r>
          </a:p>
          <a:p>
            <a:r>
              <a:rPr lang="fr-FR" dirty="0"/>
              <a:t>Inspiration pour la CACPL</a:t>
            </a:r>
          </a:p>
          <a:p>
            <a:pPr marL="45720" indent="0">
              <a:buNone/>
            </a:pPr>
            <a:r>
              <a:rPr lang="fr-FR" sz="1800" u="sng" dirty="0">
                <a:solidFill>
                  <a:srgbClr val="161718"/>
                </a:solidFill>
                <a:effectLst/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https://www.facebook.com/CannesPaysDeLerins/photos/a.330470310483454/1586682054862267/</a:t>
            </a:r>
            <a:endParaRPr lang="fr-FR" sz="1800" dirty="0">
              <a:solidFill>
                <a:srgbClr val="161718"/>
              </a:solidFill>
              <a:effectLst/>
              <a:latin typeface="Microsoft Sans Serif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3510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90" y="2095500"/>
            <a:ext cx="5826797" cy="1333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66" y="3627522"/>
            <a:ext cx="5038844" cy="221581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Anthony JACQUEMIN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368D-9415-4CAF-9C44-63483E8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 futures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CE6D7-0725-49A6-BA01-2F66D7AD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988" y="560805"/>
            <a:ext cx="3994485" cy="57363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58B67-2F96-4B33-B19C-5B4F180DF8EE}"/>
              </a:ext>
            </a:extLst>
          </p:cNvPr>
          <p:cNvSpPr txBox="1"/>
          <p:nvPr/>
        </p:nvSpPr>
        <p:spPr>
          <a:xfrm>
            <a:off x="733926" y="1816608"/>
            <a:ext cx="6520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Changement climatique enclenché jusqu’à 2050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Sans initiative forte sur 2020-2030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Réchauffement climatique avec dépassement de 4°C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Accentuation des risques naturels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Diminution des ressources en eau (nappes phréatiques, cours d’eau réduits de 30 à 60 % en été)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Fonte des glaces continue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Hausse du niveau de la mer (52 à 98 cm d’ici 2100)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Perturbations sur différents secteurs économiques (agriculture, tourisme)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Effets sanitaires avec risque de surmortalité (canicules, contaminations, arrivée de nouvelles maladies…) </a:t>
            </a:r>
          </a:p>
        </p:txBody>
      </p:sp>
    </p:spTree>
    <p:extLst>
      <p:ext uri="{BB962C8B-B14F-4D97-AF65-F5344CB8AC3E}">
        <p14:creationId xmlns:p14="http://schemas.microsoft.com/office/powerpoint/2010/main" val="72048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E73-7EA8-40A0-85A4-0615D0B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60B2-B3EC-4007-A745-5B45D2A3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282440"/>
          </a:xfrm>
        </p:spPr>
        <p:txBody>
          <a:bodyPr>
            <a:normAutofit/>
          </a:bodyPr>
          <a:lstStyle/>
          <a:p>
            <a:r>
              <a:rPr lang="fr-FR" dirty="0"/>
              <a:t>Communauté d’Agglomération Cannes Pays de Lérins</a:t>
            </a:r>
          </a:p>
          <a:p>
            <a:r>
              <a:rPr lang="fr-FR" dirty="0"/>
              <a:t>Créée le 1</a:t>
            </a:r>
            <a:r>
              <a:rPr lang="fr-FR" baseline="30000" dirty="0"/>
              <a:t>er</a:t>
            </a:r>
            <a:r>
              <a:rPr lang="fr-FR" dirty="0"/>
              <a:t> janvier 2014 suite à la loi sur la réforme territoriale</a:t>
            </a:r>
          </a:p>
          <a:p>
            <a:r>
              <a:rPr lang="fr-FR" dirty="0"/>
              <a:t>Regroupe 5 villes :</a:t>
            </a:r>
          </a:p>
          <a:p>
            <a:pPr lvl="1"/>
            <a:r>
              <a:rPr lang="fr-FR" dirty="0"/>
              <a:t>Cannes</a:t>
            </a:r>
          </a:p>
          <a:p>
            <a:pPr lvl="1"/>
            <a:r>
              <a:rPr lang="fr-FR" dirty="0"/>
              <a:t>Le Cannet</a:t>
            </a:r>
          </a:p>
          <a:p>
            <a:pPr lvl="1"/>
            <a:r>
              <a:rPr lang="fr-FR" dirty="0"/>
              <a:t>Mandelieu-la-Napoule</a:t>
            </a:r>
          </a:p>
          <a:p>
            <a:pPr lvl="1"/>
            <a:r>
              <a:rPr lang="fr-FR" dirty="0"/>
              <a:t>Mougins </a:t>
            </a:r>
          </a:p>
          <a:p>
            <a:pPr lvl="1"/>
            <a:r>
              <a:rPr lang="fr-FR" dirty="0"/>
              <a:t>Théoule-sur-Mer</a:t>
            </a:r>
          </a:p>
          <a:p>
            <a:r>
              <a:rPr lang="fr-FR" dirty="0"/>
              <a:t>Superficie de 95 km²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agglomération des Alpes-Maritimes avec 160 557 habitants (2017) 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FB6A3-F2AD-4743-9E92-B3E2E321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33" y="425774"/>
            <a:ext cx="2434437" cy="225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1602A-5118-4917-A684-AA1DC28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46" y="3071395"/>
            <a:ext cx="2129076" cy="21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E405109-E1E1-458D-A442-AB115749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21674"/>
            <a:ext cx="9872663" cy="3710052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E1D2B7F-A278-41A0-ABD3-AE14549C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3" y="332332"/>
            <a:ext cx="3802323" cy="16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1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CD5-77F6-4855-8570-BE0AFC3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F9B5-16B1-4FEF-A2B9-054B29F1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367" y="1609873"/>
            <a:ext cx="3184177" cy="19392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00212-A19C-4822-AE25-C749B061372A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Dispositif récent (novembre 2018)</a:t>
            </a:r>
          </a:p>
          <a:p>
            <a:r>
              <a:rPr lang="fr-FR" dirty="0"/>
              <a:t>100 bornes de verre équipées sur 280</a:t>
            </a:r>
          </a:p>
          <a:p>
            <a:r>
              <a:rPr lang="fr-FR" dirty="0"/>
              <a:t>~3 400 000 de dépôts atteints fin 2020</a:t>
            </a:r>
          </a:p>
          <a:p>
            <a:pPr marL="45720" indent="0">
              <a:buNone/>
            </a:pPr>
            <a:endParaRPr lang="fr-FR" dirty="0"/>
          </a:p>
          <a:p>
            <a:r>
              <a:rPr lang="fr-FR" dirty="0"/>
              <a:t>4 300 abonnés</a:t>
            </a:r>
          </a:p>
          <a:p>
            <a:r>
              <a:rPr lang="fr-FR" dirty="0"/>
              <a:t>145 commerçants partenaires</a:t>
            </a:r>
          </a:p>
          <a:p>
            <a:r>
              <a:rPr lang="fr-FR" dirty="0"/>
              <a:t>101 offres commerciales, bons d’achat 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fr-FR" dirty="0"/>
              <a:t>et remises en ligne</a:t>
            </a:r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6491F-7200-4342-A891-EDA88C3C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52" y="3640549"/>
            <a:ext cx="4421806" cy="27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F240-981B-4A07-9BFA-66B426EC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 : Initiatives récentes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3F5E-F71E-4A29-A2C7-A5B45237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58880"/>
            <a:ext cx="5667499" cy="1600200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challenge inter-associations</a:t>
            </a:r>
          </a:p>
          <a:p>
            <a:pPr lvl="1"/>
            <a:r>
              <a:rPr lang="fr-FR" dirty="0"/>
              <a:t>25 organismes inscrits (dont  La Ligue contre le cancer 06, Samu Social de Cannes, AS Cannes Football…)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50247-B24C-4903-9AE7-3A48D3D9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03" y="1791118"/>
            <a:ext cx="3615665" cy="2576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FFEF6-6510-491F-8665-14890614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4" y="4235117"/>
            <a:ext cx="2079458" cy="2079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28BB0-13BD-4767-B14E-42F239802ED0}"/>
              </a:ext>
            </a:extLst>
          </p:cNvPr>
          <p:cNvSpPr txBox="1"/>
          <p:nvPr/>
        </p:nvSpPr>
        <p:spPr>
          <a:xfrm>
            <a:off x="5074600" y="4733061"/>
            <a:ext cx="6141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Semaine du pouvoir d’achat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Plusieurs offres sur les courses alimentaires du quotidien chez des commerçants actuellement ouverts</a:t>
            </a:r>
          </a:p>
          <a:p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1724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asis">
    <a:dk1>
      <a:srgbClr val="000000"/>
    </a:dk1>
    <a:lt1>
      <a:srgbClr val="FFFFFF"/>
    </a:lt1>
    <a:dk2>
      <a:srgbClr val="565349"/>
    </a:dk2>
    <a:lt2>
      <a:srgbClr val="DDDDDD"/>
    </a:lt2>
    <a:accent1>
      <a:srgbClr val="A6B727"/>
    </a:accent1>
    <a:accent2>
      <a:srgbClr val="DF5327"/>
    </a:accent2>
    <a:accent3>
      <a:srgbClr val="FE9E00"/>
    </a:accent3>
    <a:accent4>
      <a:srgbClr val="418AB3"/>
    </a:accent4>
    <a:accent5>
      <a:srgbClr val="D7D447"/>
    </a:accent5>
    <a:accent6>
      <a:srgbClr val="818183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7062</TotalTime>
  <Words>1555</Words>
  <Application>Microsoft Office PowerPoint</Application>
  <PresentationFormat>Widescreen</PresentationFormat>
  <Paragraphs>276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Corbel</vt:lpstr>
      <vt:lpstr>Microsoft Sans Serif</vt:lpstr>
      <vt:lpstr>Wingdings</vt:lpstr>
      <vt:lpstr>Basis</vt:lpstr>
      <vt:lpstr>MEMOIRE DEVELOPPEUR DATA</vt:lpstr>
      <vt:lpstr>MENU</vt:lpstr>
      <vt:lpstr>CONTEXTE</vt:lpstr>
      <vt:lpstr>Environnement et enjeux</vt:lpstr>
      <vt:lpstr>Conséquences futures</vt:lpstr>
      <vt:lpstr>CACPL</vt:lpstr>
      <vt:lpstr>PowerPoint Presentation</vt:lpstr>
      <vt:lpstr>Cliiink dans la CACPL</vt:lpstr>
      <vt:lpstr>Cliiink dans la CACPL : Initiatives récentes</vt:lpstr>
      <vt:lpstr>Planification et gestion</vt:lpstr>
      <vt:lpstr>Perspectives du stage</vt:lpstr>
      <vt:lpstr>Objet du stage</vt:lpstr>
      <vt:lpstr>Planning et avancement</vt:lpstr>
      <vt:lpstr>Méthode agile</vt:lpstr>
      <vt:lpstr>Analyse   Modélisation Base de données</vt:lpstr>
      <vt:lpstr>Jeu de données initial</vt:lpstr>
      <vt:lpstr>Analyse et traitement</vt:lpstr>
      <vt:lpstr>Modélisation théorique</vt:lpstr>
      <vt:lpstr>Nouveau jeu de données sur la collecte du verre</vt:lpstr>
      <vt:lpstr>Modélisation théorique</vt:lpstr>
      <vt:lpstr>Base De Données</vt:lpstr>
      <vt:lpstr>data visualisation</vt:lpstr>
      <vt:lpstr>Génération de graphiques</vt:lpstr>
      <vt:lpstr>Répartition des collecteurs dans la CACPL</vt:lpstr>
      <vt:lpstr>Nombre de collecteurs dans la CACPL</vt:lpstr>
      <vt:lpstr>Collecte du verre en période normale (2019)</vt:lpstr>
      <vt:lpstr>Collecte du verre en période atypique (2020)</vt:lpstr>
      <vt:lpstr>Evolution de la collecte du verre</vt:lpstr>
      <vt:lpstr>Exemple de collecte du verre par secteur dans une ville (Le Cannet en 2020)</vt:lpstr>
      <vt:lpstr>géovisualisation </vt:lpstr>
      <vt:lpstr>Aperçu </vt:lpstr>
      <vt:lpstr>Folium</vt:lpstr>
      <vt:lpstr>JSON</vt:lpstr>
      <vt:lpstr>GeoJSON</vt:lpstr>
      <vt:lpstr>Amélioration du GeoJSON pour la CACPL</vt:lpstr>
      <vt:lpstr>Fonctionnalités</vt:lpstr>
      <vt:lpstr>Fonctionnalités (2)</vt:lpstr>
      <vt:lpstr>DEMONSTRATION</vt:lpstr>
      <vt:lpstr>Schéma fonctionnel </vt:lpstr>
      <vt:lpstr>CONCLUSION</vt:lpstr>
      <vt:lpstr>Extensions possibles</vt:lpstr>
      <vt:lpstr>Extensions possibles (2)</vt:lpstr>
      <vt:lpstr>Retour d’expérience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78</cp:revision>
  <dcterms:created xsi:type="dcterms:W3CDTF">2020-10-27T15:20:52Z</dcterms:created>
  <dcterms:modified xsi:type="dcterms:W3CDTF">2021-01-19T03:09:23Z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